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62" r:id="rId2"/>
  </p:sldMasterIdLst>
  <p:notesMasterIdLst>
    <p:notesMasterId r:id="rId15"/>
  </p:notesMasterIdLst>
  <p:sldIdLst>
    <p:sldId id="290" r:id="rId3"/>
    <p:sldId id="283" r:id="rId4"/>
    <p:sldId id="600" r:id="rId5"/>
    <p:sldId id="604" r:id="rId6"/>
    <p:sldId id="611" r:id="rId7"/>
    <p:sldId id="602" r:id="rId8"/>
    <p:sldId id="607" r:id="rId9"/>
    <p:sldId id="603" r:id="rId10"/>
    <p:sldId id="605" r:id="rId11"/>
    <p:sldId id="609" r:id="rId12"/>
    <p:sldId id="606" r:id="rId13"/>
    <p:sldId id="61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53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9" autoAdjust="0"/>
    <p:restoredTop sz="88409" autoAdjust="0"/>
  </p:normalViewPr>
  <p:slideViewPr>
    <p:cSldViewPr snapToGrid="0">
      <p:cViewPr varScale="1">
        <p:scale>
          <a:sx n="107" d="100"/>
          <a:sy n="107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35088-D1B3-4AB0-B6C5-2E3DFF5FE0F5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8E5B2-D490-4A34-A5B9-263B7094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6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 </a:t>
            </a:r>
            <a:r>
              <a:rPr lang="en-US" dirty="0" err="1"/>
              <a:t>analisis</a:t>
            </a:r>
            <a:r>
              <a:rPr lang="en-US" dirty="0"/>
              <a:t> de redes </a:t>
            </a:r>
            <a:r>
              <a:rPr lang="en-US" dirty="0" err="1"/>
              <a:t>sociales</a:t>
            </a:r>
            <a:r>
              <a:rPr lang="en-US" dirty="0"/>
              <a:t> </a:t>
            </a:r>
            <a:r>
              <a:rPr lang="en-US" dirty="0" err="1"/>
              <a:t>ofree</a:t>
            </a:r>
            <a:r>
              <a:rPr lang="en-US" dirty="0"/>
              <a:t> </a:t>
            </a:r>
            <a:r>
              <a:rPr lang="en-US" dirty="0" err="1"/>
              <a:t>herramientas</a:t>
            </a:r>
            <a:r>
              <a:rPr lang="en-US" dirty="0"/>
              <a:t> para </a:t>
            </a:r>
            <a:r>
              <a:rPr lang="en-US" dirty="0" err="1"/>
              <a:t>analizar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tipo de informacion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de redes </a:t>
            </a:r>
            <a:r>
              <a:rPr lang="en-US" dirty="0" err="1"/>
              <a:t>creemos</a:t>
            </a:r>
            <a:r>
              <a:rPr lang="en-US" dirty="0"/>
              <a:t> que lo que hacen mis </a:t>
            </a:r>
            <a:r>
              <a:rPr lang="en-US" dirty="0" err="1"/>
              <a:t>vecinos</a:t>
            </a:r>
            <a:r>
              <a:rPr lang="en-US" dirty="0"/>
              <a:t> me </a:t>
            </a:r>
            <a:r>
              <a:rPr lang="en-US" dirty="0" err="1"/>
              <a:t>afecta</a:t>
            </a:r>
            <a:r>
              <a:rPr lang="en-US" dirty="0"/>
              <a:t> a mi y que la </a:t>
            </a:r>
            <a:r>
              <a:rPr lang="en-US" dirty="0" err="1"/>
              <a:t>seleccion</a:t>
            </a:r>
            <a:r>
              <a:rPr lang="en-US" dirty="0"/>
              <a:t> de mis </a:t>
            </a:r>
            <a:r>
              <a:rPr lang="en-US" dirty="0" err="1"/>
              <a:t>vecinos</a:t>
            </a:r>
            <a:r>
              <a:rPr lang="en-US" dirty="0"/>
              <a:t> </a:t>
            </a:r>
            <a:r>
              <a:rPr lang="en-US" dirty="0" err="1"/>
              <a:t>suele</a:t>
            </a:r>
            <a:r>
              <a:rPr lang="en-US" dirty="0"/>
              <a:t> ser </a:t>
            </a:r>
            <a:r>
              <a:rPr lang="en-US" dirty="0" err="1"/>
              <a:t>afectada</a:t>
            </a:r>
            <a:r>
              <a:rPr lang="en-US" dirty="0"/>
              <a:t> por </a:t>
            </a:r>
            <a:r>
              <a:rPr lang="en-US" dirty="0" err="1"/>
              <a:t>ciertas</a:t>
            </a:r>
            <a:r>
              <a:rPr lang="en-US" dirty="0"/>
              <a:t> </a:t>
            </a:r>
            <a:r>
              <a:rPr lang="en-US" dirty="0" err="1"/>
              <a:t>caracteristicas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71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08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96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17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will be using R and </a:t>
            </a:r>
            <a:r>
              <a:rPr lang="en-US" dirty="0" err="1"/>
              <a:t>Rstudio</a:t>
            </a:r>
            <a:r>
              <a:rPr lang="en-US" dirty="0"/>
              <a:t>, hopefully everyone had a chance to install it, and we will be using this website as our main home for the course.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10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schedule for today.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lab 1 we will also have some time to solve some questions from the pre-workshop materials, if there are any, but the idea is that we try to move all together trough the labs.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for some reason you don’t finish the lab, don’t stress about it, we will provide you a checkpoint so you can just run it and start the next lab and don’t fall behind.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3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84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17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Erdos</a:t>
            </a:r>
            <a:r>
              <a:rPr lang="en-US" dirty="0"/>
              <a:t> was a mathematician that had a lot of publications with around 1500 papers and 500 collaborators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Kevin Bacon is an actor very popular from the 90s, he was in a lot of movies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have something in common which is that they have a long list of people they have worked with. People in the film industry and research have come up with a index that tells how many degrees of separation they have with each of these persons. In the case of </a:t>
            </a:r>
            <a:r>
              <a:rPr lang="en-US" dirty="0" err="1"/>
              <a:t>Erdos</a:t>
            </a:r>
            <a:r>
              <a:rPr lang="en-US" dirty="0"/>
              <a:t> one degree of separation means that a person published a paper with and for Bacon is if a person appeared in a movie with him.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17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Frigyes </a:t>
            </a:r>
            <a:r>
              <a:rPr lang="en-US" dirty="0" err="1"/>
              <a:t>Karinthy</a:t>
            </a:r>
            <a:r>
              <a:rPr lang="en-US" dirty="0"/>
              <a:t> era un </a:t>
            </a:r>
            <a:r>
              <a:rPr lang="en-US" dirty="0" err="1"/>
              <a:t>escritor</a:t>
            </a:r>
            <a:r>
              <a:rPr lang="en-US" dirty="0"/>
              <a:t> que </a:t>
            </a:r>
            <a:r>
              <a:rPr lang="en-US" dirty="0" err="1"/>
              <a:t>propuso</a:t>
            </a:r>
            <a:r>
              <a:rPr lang="en-US" dirty="0"/>
              <a:t> la idea de que cualquier persona estaba </a:t>
            </a:r>
            <a:r>
              <a:rPr lang="en-US" dirty="0" err="1"/>
              <a:t>conectada</a:t>
            </a:r>
            <a:r>
              <a:rPr lang="en-US" dirty="0"/>
              <a:t> a otra por </a:t>
            </a:r>
            <a:r>
              <a:rPr lang="en-US" dirty="0" err="1"/>
              <a:t>maximo</a:t>
            </a:r>
            <a:r>
              <a:rPr lang="en-US" dirty="0"/>
              <a:t> 6 </a:t>
            </a:r>
            <a:r>
              <a:rPr lang="en-US" dirty="0" err="1"/>
              <a:t>grados</a:t>
            </a:r>
            <a:r>
              <a:rPr lang="en-US" dirty="0"/>
              <a:t> de </a:t>
            </a:r>
            <a:r>
              <a:rPr lang="en-US" dirty="0" err="1"/>
              <a:t>separacion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Desde</a:t>
            </a:r>
            <a:r>
              <a:rPr lang="en-US" dirty="0"/>
              <a:t> hace tiempo </a:t>
            </a:r>
            <a:r>
              <a:rPr lang="en-US" dirty="0" err="1"/>
              <a:t>existe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concepto</a:t>
            </a:r>
            <a:r>
              <a:rPr lang="en-US" dirty="0"/>
              <a:t> de que </a:t>
            </a:r>
            <a:r>
              <a:rPr lang="en-US" dirty="0" err="1"/>
              <a:t>existen</a:t>
            </a:r>
            <a:r>
              <a:rPr lang="en-US" dirty="0"/>
              <a:t> 6 </a:t>
            </a:r>
            <a:r>
              <a:rPr lang="en-US" dirty="0" err="1"/>
              <a:t>grados</a:t>
            </a:r>
            <a:r>
              <a:rPr lang="en-US" dirty="0"/>
              <a:t> de </a:t>
            </a:r>
            <a:r>
              <a:rPr lang="en-US" dirty="0" err="1"/>
              <a:t>separacion</a:t>
            </a:r>
            <a:r>
              <a:rPr lang="en-US" dirty="0"/>
              <a:t> con cualquier persona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mundo</a:t>
            </a:r>
            <a:r>
              <a:rPr lang="en-US" dirty="0"/>
              <a:t>. El amigo del amigo del amigo del amigo de mi amigo es amigo de Salinas de </a:t>
            </a:r>
            <a:r>
              <a:rPr lang="en-US" dirty="0" err="1"/>
              <a:t>gortari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84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En</a:t>
            </a:r>
            <a:r>
              <a:rPr lang="en-US" dirty="0"/>
              <a:t> 2016, </a:t>
            </a:r>
            <a:r>
              <a:rPr lang="en-US" dirty="0" err="1"/>
              <a:t>facebook</a:t>
            </a:r>
            <a:r>
              <a:rPr lang="en-US" dirty="0"/>
              <a:t> hizo un reporte </a:t>
            </a:r>
            <a:r>
              <a:rPr lang="en-US" dirty="0" err="1"/>
              <a:t>en</a:t>
            </a:r>
            <a:r>
              <a:rPr lang="en-US" dirty="0"/>
              <a:t> el que </a:t>
            </a:r>
            <a:r>
              <a:rPr lang="en-US" dirty="0" err="1"/>
              <a:t>analizaron</a:t>
            </a:r>
            <a:r>
              <a:rPr lang="en-US" dirty="0"/>
              <a:t> los </a:t>
            </a:r>
            <a:r>
              <a:rPr lang="en-US" dirty="0" err="1"/>
              <a:t>grados</a:t>
            </a:r>
            <a:r>
              <a:rPr lang="en-US" dirty="0"/>
              <a:t> de </a:t>
            </a:r>
            <a:r>
              <a:rPr lang="en-US" dirty="0" err="1"/>
              <a:t>separacion</a:t>
            </a:r>
            <a:r>
              <a:rPr lang="en-US" dirty="0"/>
              <a:t> de los </a:t>
            </a:r>
            <a:r>
              <a:rPr lang="en-US" dirty="0" err="1"/>
              <a:t>usuarios</a:t>
            </a:r>
            <a:r>
              <a:rPr lang="en-US" dirty="0"/>
              <a:t> con cualquier otro </a:t>
            </a:r>
            <a:r>
              <a:rPr lang="en-US" dirty="0" err="1"/>
              <a:t>usuario</a:t>
            </a:r>
            <a:r>
              <a:rPr lang="en-US" dirty="0"/>
              <a:t> y la media de </a:t>
            </a:r>
            <a:r>
              <a:rPr lang="en-US" dirty="0" err="1"/>
              <a:t>separacion</a:t>
            </a:r>
            <a:r>
              <a:rPr lang="en-US" dirty="0"/>
              <a:t> </a:t>
            </a:r>
            <a:r>
              <a:rPr lang="en-US" dirty="0" err="1"/>
              <a:t>reportada</a:t>
            </a:r>
            <a:r>
              <a:rPr lang="en-US" dirty="0"/>
              <a:t> fue de 3.57.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solo la </a:t>
            </a:r>
            <a:r>
              <a:rPr lang="en-US" dirty="0" err="1"/>
              <a:t>comunicacion</a:t>
            </a:r>
            <a:r>
              <a:rPr lang="en-US" dirty="0"/>
              <a:t> entre personas ha </a:t>
            </a:r>
            <a:r>
              <a:rPr lang="en-US" dirty="0" err="1"/>
              <a:t>mejorada</a:t>
            </a:r>
            <a:r>
              <a:rPr lang="en-US" dirty="0"/>
              <a:t>, tambien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disponibles</a:t>
            </a:r>
            <a:r>
              <a:rPr lang="en-US" dirty="0"/>
              <a:t>, </a:t>
            </a:r>
            <a:r>
              <a:rPr lang="en-US" dirty="0" err="1"/>
              <a:t>p.e.</a:t>
            </a:r>
            <a:r>
              <a:rPr lang="en-US" dirty="0"/>
              <a:t> los </a:t>
            </a:r>
            <a:r>
              <a:rPr lang="en-US" dirty="0" err="1"/>
              <a:t>datos</a:t>
            </a:r>
            <a:r>
              <a:rPr lang="en-US" dirty="0"/>
              <a:t> para </a:t>
            </a:r>
            <a:r>
              <a:rPr lang="en-US" dirty="0" err="1"/>
              <a:t>rastreo</a:t>
            </a:r>
            <a:r>
              <a:rPr lang="en-US" dirty="0"/>
              <a:t> por </a:t>
            </a:r>
            <a:r>
              <a:rPr lang="en-US" dirty="0" err="1"/>
              <a:t>gps</a:t>
            </a:r>
            <a:r>
              <a:rPr lang="en-US" dirty="0"/>
              <a:t> son mas </a:t>
            </a:r>
            <a:r>
              <a:rPr lang="en-US" dirty="0" err="1"/>
              <a:t>accesibles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8E5B2-D490-4A34-A5B9-263B709448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18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0835-5711-46E9-811C-736AF9765C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2F02A-9A7D-4C07-B7EE-5D5513D2B7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F0B37-E2F4-4B09-A882-4A600A618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8DE1-1706-49CC-A0D9-59090D03559C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DDFC-9EDD-47F3-A486-9C82B60C7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34859-B95C-43CD-9A0C-E37CB2270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62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8DE7B-7B9F-499B-AB92-62EF131A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AB11C-A837-4E40-B9DE-50228D4CC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3AD0F-D3E0-4955-8497-81DDFEB66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CD040-7FC3-4B68-9658-EA3A09FF6E3C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61DFF-F1F8-48C3-939C-F06ADF877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E319F-3807-4CB8-8173-18A1619E3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1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6C9E8D-57B1-4B1A-8A37-4ABC76596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CCB4D8-ABB3-444B-8329-296A1A604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33999-6992-47C6-AB79-7D7701E2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8AE92-E188-49F9-83DF-B2D66D5B9C94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61C52-1901-45E8-BB0B-B3EC96F2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392E5-B306-47AD-8D31-BA677FC6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431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FBA9E-3BBF-4EE0-8840-3A4D337C32D5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A6A49-F95D-414C-A4DD-669F15455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51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9BC9E-D46F-4487-961E-49A77548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D83C0-A5E9-4364-AC16-3DDF5D3CA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D699C-0D63-4390-81FF-B6C8759A0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A0F8-CD98-4F70-B602-A8DCDE9208E3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64404-FB86-4694-B713-278D9A2CC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5EB1E-2367-47EC-8A66-8BE3459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88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D9B21-9B4C-4710-939E-75101A8CD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30946-9344-4B42-BF34-150253B76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F5CB9-D58C-4E98-A6F9-BB90D491B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5BBA-F558-493F-8B87-4E2A4AC791CA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C02B0-4D6D-4111-8266-AE228FE3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57164-7B83-4C03-849A-1C9379B07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1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54AD-13AE-4C60-8AEA-D581B0113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A8E0B-CBCA-4D78-B129-83DA572B9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0B568-5A27-43EB-8930-E6EAD8B61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A6665-E793-48F1-BE78-1DA3D5F91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599F-F066-4F35-B856-574ABE1B4564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4A0EF-1AA1-4BCB-833C-D097A331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E1000-0D48-4E7E-BA4C-F1812E7F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5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FA723-2777-474C-B035-8D9979618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81DA7-1A04-4319-8609-21220F25D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E5BA9-265E-49E4-9545-2DD8101C0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02E348-F321-4EB1-8447-695536530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CCF5F-3768-4C51-BF0F-6FDA63C489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2852D3-63B3-4E56-AAFC-CD8993354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F9FC3-8293-4B1E-84D9-08A0F4803517}" type="datetime1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9638EB-ECBE-4CC3-879C-9DD91F43B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86F02D-83CA-46DA-84C0-37A3B254D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08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716E7-8D08-439D-87EA-EB3BBB2C4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0DEF1-5027-4F0E-BAE3-1D49045A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19AB4-EB26-4220-B15E-F9E9BBD1BF47}" type="datetime1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928469-3F50-4455-8294-C5FAC639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C8995-EE68-432A-914B-F5BA054AC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F3E1A-8930-4C4B-B55E-98C4F848E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A5D44-F553-46EE-9167-1DEE787D0898}" type="datetime1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156CA1-60A7-475F-8099-E6B7A4801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AD44E-D5CF-4042-A288-25CD02588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2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3100-B437-4588-80C5-DEB78FF60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1FFFA-2231-4AE1-BCA3-48A83DD03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D1AF68-6042-4559-A431-E72EF570E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21FB3D-F62A-4E75-B951-CDEC80ADF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08499-D2CE-4C67-B67D-EA2C2AED75F9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9D2FA-35CD-4A61-AB7B-D6AC6177A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F3003-CCCD-4688-8BB0-BEA4C3B00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27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09276-B709-4CF2-84F3-E34D393FA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B6A97F-C8D6-45CF-8A9D-03200883E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69A4F-1061-4413-A08D-0A2829EA4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F36760-354B-4FB9-96DD-2F27865A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345C6-B4DD-415C-BF21-6038AAF029E2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CA9ED-44CA-4994-ADB8-82B3DE129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630EF-02B6-4A72-BA82-90340E8D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5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6CA24B-A070-44F0-87D4-BFE52FFDA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62B1F-40D1-4A85-8106-67577A044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FC005-3D8E-46D1-896D-50678FE5A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F61FB-24CA-4539-822C-03D9620849D8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2078E-9A33-44E7-8ECE-BC3D86C51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423F-CFAF-4D19-8BA3-0F290EC06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50632-69A4-4CE9-BD5E-CBE041F05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1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2F0FB-CA3B-454E-A7BD-B6623EBFA9F9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A6A49-F95D-414C-A4DD-669F15455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2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hyperlink" Target="https://networkofthrones.wordpress.com/the-novels/a-game-of-throne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jpgo@ucdavis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cadms-ucd.github.io/spatialnetworks_w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adms-ucd.github.io/spatialnetworks_w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2 Título"/>
          <p:cNvSpPr>
            <a:spLocks noGrp="1"/>
          </p:cNvSpPr>
          <p:nvPr>
            <p:ph type="ctrTitle"/>
          </p:nvPr>
        </p:nvSpPr>
        <p:spPr>
          <a:xfrm>
            <a:off x="0" y="-18780"/>
            <a:ext cx="12192000" cy="1795329"/>
          </a:xfrm>
          <a:solidFill>
            <a:srgbClr val="000053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90000"/>
              </a:lnSpc>
            </a:pPr>
            <a:r>
              <a:rPr lang="es-MX" sz="4000" dirty="0">
                <a:solidFill>
                  <a:schemeClr val="bg1"/>
                </a:solidFill>
                <a:latin typeface="Arial Nova" panose="020B0504020202020204" pitchFamily="34" charset="0"/>
              </a:rPr>
              <a:t>Introduction</a:t>
            </a:r>
            <a:endParaRPr lang="en-US" sz="40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1650274" y="2164536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6076B4"/>
              </a:buClr>
              <a:buSzPct val="85000"/>
              <a:defRPr/>
            </a:pPr>
            <a:r>
              <a:rPr lang="en-US" b="1" cap="all" spc="250" dirty="0">
                <a:solidFill>
                  <a:prstClr val="black"/>
                </a:solidFill>
                <a:latin typeface="Arial Narrow" pitchFamily="34" charset="0"/>
                <a:ea typeface="ＭＳ Ｐゴシック" pitchFamily="34" charset="-128"/>
                <a:cs typeface="Arial" pitchFamily="34" charset="0"/>
              </a:rPr>
              <a:t>Center for Animal Disease Modeling and Surveillance (CADMS), </a:t>
            </a:r>
          </a:p>
          <a:p>
            <a:pPr algn="ctr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6076B4"/>
              </a:buClr>
              <a:buSzPct val="85000"/>
              <a:defRPr/>
            </a:pPr>
            <a:r>
              <a:rPr lang="en-US" sz="1600" b="1" cap="all" spc="250" dirty="0">
                <a:solidFill>
                  <a:srgbClr val="2F5897"/>
                </a:solidFill>
                <a:latin typeface="Arial Narrow" pitchFamily="34" charset="0"/>
                <a:ea typeface="ＭＳ Ｐゴシック" pitchFamily="34" charset="-128"/>
                <a:cs typeface="Arial" pitchFamily="34" charset="0"/>
              </a:rPr>
              <a:t>School of Veterinary Medicine, UC Davis</a:t>
            </a:r>
          </a:p>
        </p:txBody>
      </p:sp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277318" y="3093097"/>
            <a:ext cx="5752019" cy="184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u="sng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Jose Pablo Gomez, </a:t>
            </a:r>
            <a:r>
              <a:rPr lang="en-US" sz="1400" b="1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Jerome Baron, </a:t>
            </a:r>
            <a:r>
              <a:rPr lang="en-US" sz="1400" b="1" dirty="0" err="1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Shadira</a:t>
            </a:r>
            <a:r>
              <a:rPr lang="en-US" sz="1400" b="1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 Gordon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Beatriz Martinez Lopez</a:t>
            </a:r>
            <a:endParaRPr lang="en-US" sz="1400" dirty="0">
              <a:solidFill>
                <a:prstClr val="black"/>
              </a:solidFill>
              <a:latin typeface="Arial Nova" panose="020B0504020202020204" pitchFamily="34" charset="0"/>
              <a:cs typeface="Arial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Center for Animal Disease Modeling and Surveillance (CADMS)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Department of Medicine &amp; Epidemiology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School of Veterinary Medicine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University of California, Davis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prstClr val="black"/>
              </a:solidFill>
              <a:latin typeface="Arial Nova" panose="020B0504020202020204" pitchFamily="34" charset="0"/>
              <a:cs typeface="Arial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* Contact: jpgo@ucdavis.edu</a:t>
            </a:r>
          </a:p>
        </p:txBody>
      </p:sp>
      <p:sp>
        <p:nvSpPr>
          <p:cNvPr id="2" name="Rectangle 1"/>
          <p:cNvSpPr/>
          <p:nvPr/>
        </p:nvSpPr>
        <p:spPr>
          <a:xfrm>
            <a:off x="4153449" y="4837902"/>
            <a:ext cx="38851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prstClr val="black"/>
                </a:solidFill>
                <a:latin typeface="Arial Nova" panose="020B0504020202020204" pitchFamily="34" charset="0"/>
              </a:rPr>
              <a:t>https://</a:t>
            </a:r>
            <a:r>
              <a:rPr lang="en-US" b="1" dirty="0" err="1">
                <a:solidFill>
                  <a:prstClr val="black"/>
                </a:solidFill>
                <a:latin typeface="Arial Nova" panose="020B0504020202020204" pitchFamily="34" charset="0"/>
              </a:rPr>
              <a:t>cadms.vetmed.ucdavis.edu</a:t>
            </a:r>
            <a:endParaRPr lang="en-US" b="1" dirty="0">
              <a:solidFill>
                <a:prstClr val="black"/>
              </a:solidFill>
              <a:latin typeface="Arial Nova" panose="020B0504020202020204" pitchFamily="34" charset="0"/>
            </a:endParaRPr>
          </a:p>
        </p:txBody>
      </p:sp>
      <p:pic>
        <p:nvPicPr>
          <p:cNvPr id="17" name="Picture 16" descr="http://www.ars.usda.gov/gfra/images/logos/CADMS.gif"/>
          <p:cNvPicPr>
            <a:picLocks noChangeAspect="1" noChangeArrowheads="1"/>
          </p:cNvPicPr>
          <p:nvPr/>
        </p:nvPicPr>
        <p:blipFill>
          <a:blip r:embed="rId3" cstate="print"/>
          <a:srcRect r="5863"/>
          <a:stretch>
            <a:fillRect/>
          </a:stretch>
        </p:blipFill>
        <p:spPr bwMode="auto">
          <a:xfrm>
            <a:off x="9392303" y="6043224"/>
            <a:ext cx="2012856" cy="619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FEED102-E2DE-E14D-BA6F-0ED77CC62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37" y="5938663"/>
            <a:ext cx="36576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76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Initial Motivation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10</a:t>
            </a:fld>
            <a:endParaRPr lang="en-US"/>
          </a:p>
        </p:txBody>
      </p:sp>
      <p:pic>
        <p:nvPicPr>
          <p:cNvPr id="2050" name="Picture 2" descr="Image result for influence&quot;">
            <a:extLst>
              <a:ext uri="{FF2B5EF4-FFF2-40B4-BE49-F238E27FC236}">
                <a16:creationId xmlns:a16="http://schemas.microsoft.com/office/drawing/2014/main" id="{A467EAE4-239A-47B7-A01B-A29A86002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13" y="1452563"/>
            <a:ext cx="7038975" cy="395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5371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8794D4DC-CDC9-4BE5-9FD3-7A2A2C82A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1" y="898240"/>
            <a:ext cx="5605799" cy="522824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Initial Motivation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C50632-69A4-4CE9-BD5E-CBE041F059D6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170BE-8E79-4A4B-A4EB-BE24E0D0A8FE}"/>
              </a:ext>
            </a:extLst>
          </p:cNvPr>
          <p:cNvSpPr txBox="1"/>
          <p:nvPr/>
        </p:nvSpPr>
        <p:spPr>
          <a:xfrm>
            <a:off x="300660" y="5902112"/>
            <a:ext cx="5795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Source: </a:t>
            </a:r>
            <a:r>
              <a:rPr lang="en-US">
                <a:hlinkClick r:id="rId4"/>
              </a:rPr>
              <a:t>https://networkofthrones.wordpress.com/the-novels/a-game-of-thrones/</a:t>
            </a:r>
            <a:r>
              <a:rPr lang="en-US"/>
              <a:t>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53A30F-B0C0-4A28-95AC-99BA51536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135" y="1255628"/>
            <a:ext cx="5025665" cy="464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02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Questions?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C50632-69A4-4CE9-BD5E-CBE041F059D6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4427B-0FCA-4B60-9ABD-D1A04C96FFE6}"/>
              </a:ext>
            </a:extLst>
          </p:cNvPr>
          <p:cNvSpPr/>
          <p:nvPr/>
        </p:nvSpPr>
        <p:spPr>
          <a:xfrm>
            <a:off x="268457" y="5987018"/>
            <a:ext cx="38484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Contact: </a:t>
            </a:r>
            <a:r>
              <a:rPr lang="en-US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  <a:hlinkClick r:id="rId3"/>
              </a:rPr>
              <a:t>jpgo@ucdavis.edu</a:t>
            </a:r>
            <a:endParaRPr lang="en-US" dirty="0">
              <a:solidFill>
                <a:prstClr val="black"/>
              </a:solidFill>
              <a:latin typeface="Arial Nova" panose="020B0504020202020204" pitchFamily="34" charset="0"/>
              <a:cs typeface="Arial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http://</a:t>
            </a:r>
            <a:r>
              <a:rPr lang="en-US" dirty="0" err="1">
                <a:solidFill>
                  <a:prstClr val="black"/>
                </a:solidFill>
                <a:latin typeface="Arial Nova" panose="020B0504020202020204" pitchFamily="34" charset="0"/>
                <a:cs typeface="Arial" pitchFamily="34" charset="0"/>
              </a:rPr>
              <a:t>www.spablo-temporal.network</a:t>
            </a:r>
            <a:endParaRPr lang="en-US" dirty="0">
              <a:solidFill>
                <a:prstClr val="black"/>
              </a:solidFill>
              <a:latin typeface="Arial Nova" panose="020B050402020202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949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2883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Objectives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18DFD0-D8E2-4885-8E97-905E242B2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2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B694B9-2721-4828-B3C2-B045DC0C5149}"/>
              </a:ext>
            </a:extLst>
          </p:cNvPr>
          <p:cNvSpPr txBox="1"/>
          <p:nvPr/>
        </p:nvSpPr>
        <p:spPr>
          <a:xfrm>
            <a:off x="1379913" y="1665372"/>
            <a:ext cx="94321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Understand the </a:t>
            </a:r>
            <a:r>
              <a:rPr lang="en-US" sz="2800" b="1" dirty="0">
                <a:solidFill>
                  <a:srgbClr val="002060"/>
                </a:solidFill>
              </a:rPr>
              <a:t>key concepts in network analysis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How to </a:t>
            </a:r>
            <a:r>
              <a:rPr lang="en-US" sz="2800" b="1" dirty="0">
                <a:solidFill>
                  <a:srgbClr val="002060"/>
                </a:solidFill>
              </a:rPr>
              <a:t>define a network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Calculate and understand </a:t>
            </a:r>
            <a:r>
              <a:rPr lang="en-US" sz="2800" b="1" dirty="0">
                <a:solidFill>
                  <a:srgbClr val="002060"/>
                </a:solidFill>
              </a:rPr>
              <a:t>network statistics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002060"/>
                </a:solidFill>
              </a:rPr>
              <a:t>Visualize networks </a:t>
            </a:r>
            <a:r>
              <a:rPr lang="en-US" sz="2800" dirty="0"/>
              <a:t>using spatial and non-spatial approaches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Interpret results from a network analysis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Advantages and disadvantages of </a:t>
            </a:r>
            <a:r>
              <a:rPr lang="en-US" sz="2800" b="1" dirty="0">
                <a:solidFill>
                  <a:srgbClr val="002060"/>
                </a:solidFill>
              </a:rPr>
              <a:t>static and dynamic networks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How </a:t>
            </a:r>
            <a:r>
              <a:rPr lang="en-US" sz="2800" b="1" dirty="0">
                <a:solidFill>
                  <a:srgbClr val="002060"/>
                </a:solidFill>
              </a:rPr>
              <a:t>to incorporate </a:t>
            </a:r>
            <a:r>
              <a:rPr lang="en-US" sz="2800" b="1" dirty="0" err="1">
                <a:solidFill>
                  <a:srgbClr val="002060"/>
                </a:solidFill>
              </a:rPr>
              <a:t>spatio</a:t>
            </a:r>
            <a:r>
              <a:rPr lang="en-US" sz="2800" b="1" dirty="0">
                <a:solidFill>
                  <a:srgbClr val="002060"/>
                </a:solidFill>
              </a:rPr>
              <a:t>-temporal relationships </a:t>
            </a:r>
            <a:r>
              <a:rPr lang="en-US" sz="2800" dirty="0"/>
              <a:t>in our analysis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/>
              <a:t>Introduction to </a:t>
            </a:r>
            <a:r>
              <a:rPr lang="en-US" sz="2800" b="1" dirty="0">
                <a:solidFill>
                  <a:srgbClr val="002060"/>
                </a:solidFill>
              </a:rPr>
              <a:t>network-based models</a:t>
            </a:r>
          </a:p>
        </p:txBody>
      </p:sp>
    </p:spTree>
    <p:extLst>
      <p:ext uri="{BB962C8B-B14F-4D97-AF65-F5344CB8AC3E}">
        <p14:creationId xmlns:p14="http://schemas.microsoft.com/office/powerpoint/2010/main" val="3799203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8D2046-55DA-469E-8CC4-0ACCC16F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303766-D8B8-4F58-ADD9-15008E4FF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45" y="1165277"/>
            <a:ext cx="3333990" cy="24776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3755B8-E562-4285-BA27-D919250D4FBD}"/>
              </a:ext>
            </a:extLst>
          </p:cNvPr>
          <p:cNvSpPr txBox="1"/>
          <p:nvPr/>
        </p:nvSpPr>
        <p:spPr>
          <a:xfrm>
            <a:off x="127699" y="6208505"/>
            <a:ext cx="5968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highlight>
                  <a:srgbClr val="C0C0C0"/>
                </a:highlight>
                <a:latin typeface="Consolas" panose="020B0609020204030204" pitchFamily="49" charset="0"/>
              </a:rPr>
              <a:t>devtools</a:t>
            </a:r>
            <a:r>
              <a:rPr lang="en-US" sz="2000" dirty="0">
                <a:highlight>
                  <a:srgbClr val="C0C0C0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highlight>
                  <a:srgbClr val="C0C0C0"/>
                </a:highlight>
                <a:latin typeface="Consolas" panose="020B0609020204030204" pitchFamily="49" charset="0"/>
              </a:rPr>
              <a:t>install_github</a:t>
            </a:r>
            <a:r>
              <a:rPr lang="en-US" sz="2000" dirty="0">
                <a:highlight>
                  <a:srgbClr val="C0C0C0"/>
                </a:highlight>
                <a:latin typeface="Consolas" panose="020B0609020204030204" pitchFamily="49" charset="0"/>
              </a:rPr>
              <a:t>(“jpablo91/</a:t>
            </a:r>
            <a:r>
              <a:rPr lang="en-US" sz="2000" dirty="0" err="1">
                <a:highlight>
                  <a:srgbClr val="C0C0C0"/>
                </a:highlight>
                <a:latin typeface="Consolas" panose="020B0609020204030204" pitchFamily="49" charset="0"/>
              </a:rPr>
              <a:t>STNet</a:t>
            </a:r>
            <a:r>
              <a:rPr lang="en-US" sz="2000" dirty="0">
                <a:highlight>
                  <a:srgbClr val="C0C0C0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CEA1EDE-6747-420B-9A08-8B5DB091508F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9C692C-9EFC-40DD-AD13-AEE3127726DE}"/>
              </a:ext>
            </a:extLst>
          </p:cNvPr>
          <p:cNvSpPr txBox="1"/>
          <p:nvPr/>
        </p:nvSpPr>
        <p:spPr>
          <a:xfrm>
            <a:off x="127699" y="5784917"/>
            <a:ext cx="347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</a:rPr>
              <a:t>Install.packages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</a:rPr>
              <a:t>devtools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78496-89A9-46EF-99FE-8D1FC5E573EC}"/>
              </a:ext>
            </a:extLst>
          </p:cNvPr>
          <p:cNvSpPr txBox="1"/>
          <p:nvPr/>
        </p:nvSpPr>
        <p:spPr>
          <a:xfrm>
            <a:off x="5466661" y="1192768"/>
            <a:ext cx="500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Website: </a:t>
            </a:r>
            <a:r>
              <a:rPr lang="en-US" dirty="0" err="1">
                <a:hlinkClick r:id="rId4"/>
              </a:rPr>
              <a:t>cadms-ucd.github.io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spatialnetworks_ws</a:t>
            </a:r>
            <a:r>
              <a:rPr lang="en-US" dirty="0">
                <a:hlinkClick r:id="rId4"/>
              </a:rPr>
              <a:t>/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82CD7-3713-4985-8967-A78FD20AA305}"/>
              </a:ext>
            </a:extLst>
          </p:cNvPr>
          <p:cNvSpPr txBox="1"/>
          <p:nvPr/>
        </p:nvSpPr>
        <p:spPr>
          <a:xfrm>
            <a:off x="177649" y="5400016"/>
            <a:ext cx="168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Package: 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</a:rPr>
              <a:t>STNet</a:t>
            </a:r>
            <a:endParaRPr lang="en-US" dirty="0">
              <a:highlight>
                <a:srgbClr val="C0C0C0"/>
              </a:highlight>
              <a:latin typeface="Consolas" panose="020B0609020204030204" pitchFamily="49" charset="0"/>
            </a:endParaRPr>
          </a:p>
        </p:txBody>
      </p:sp>
      <p:pic>
        <p:nvPicPr>
          <p:cNvPr id="1026" name="Picture 2" descr="Image result for rstudio logo">
            <a:extLst>
              <a:ext uri="{FF2B5EF4-FFF2-40B4-BE49-F238E27FC236}">
                <a16:creationId xmlns:a16="http://schemas.microsoft.com/office/drawing/2014/main" id="{77C563D0-75C1-48A9-AE1E-BB693D13F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60" y="3888051"/>
            <a:ext cx="3609975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DA47B09-9321-DFD7-CB6E-341DC01F19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7" r="10552"/>
          <a:stretch/>
        </p:blipFill>
        <p:spPr>
          <a:xfrm>
            <a:off x="5491796" y="1769000"/>
            <a:ext cx="5921141" cy="420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15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75B23FAF-27BB-6993-BD97-DE78D66B7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8" y="1045210"/>
            <a:ext cx="11125200" cy="39243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18DFD0-D8E2-4885-8E97-905E242B2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75D1E83-30CE-44F5-8FD9-CA710FFF5119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structure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323210CF-E650-482D-940A-6A0FE21B17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1869" r="23723" b="21869"/>
          <a:stretch/>
        </p:blipFill>
        <p:spPr>
          <a:xfrm>
            <a:off x="1818108" y="4823078"/>
            <a:ext cx="2537786" cy="1940601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1E717FBA-3F15-422F-9067-91884A1FA0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556" y="4851677"/>
            <a:ext cx="2861465" cy="204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68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8D2046-55DA-469E-8CC4-0ACCC16F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CEA1EDE-6747-420B-9A08-8B5DB091508F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78496-89A9-46EF-99FE-8D1FC5E573EC}"/>
              </a:ext>
            </a:extLst>
          </p:cNvPr>
          <p:cNvSpPr txBox="1"/>
          <p:nvPr/>
        </p:nvSpPr>
        <p:spPr>
          <a:xfrm>
            <a:off x="3111849" y="1126138"/>
            <a:ext cx="500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Website: </a:t>
            </a:r>
            <a:r>
              <a:rPr lang="en-US" dirty="0" err="1">
                <a:hlinkClick r:id="rId3"/>
              </a:rPr>
              <a:t>cadms-ucd.github.io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spatialnetworks_ws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F1C6790-6948-2571-40C5-C1C6DE0AE1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37"/>
          <a:stretch/>
        </p:blipFill>
        <p:spPr>
          <a:xfrm>
            <a:off x="1676969" y="1521261"/>
            <a:ext cx="7873115" cy="9418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00C4DD-28F3-D9DC-AA50-3AFF0CBB9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043" y="2599032"/>
            <a:ext cx="6745102" cy="41224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31B344-957B-DA80-4281-DD83D99A39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44" y="2845213"/>
            <a:ext cx="26035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4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2771CD-382A-9D4C-9FFF-6B0F641C7C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3" r="4221"/>
          <a:stretch/>
        </p:blipFill>
        <p:spPr>
          <a:xfrm>
            <a:off x="358223" y="1298795"/>
            <a:ext cx="5703997" cy="524011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structure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D64C26-046F-48C7-9FFC-8BE5BF82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C50632-69A4-4CE9-BD5E-CBE041F059D6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CB06CE8-BE6D-CB48-9A24-51F2B45791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93"/>
          <a:stretch/>
        </p:blipFill>
        <p:spPr>
          <a:xfrm>
            <a:off x="6542197" y="1790954"/>
            <a:ext cx="5291580" cy="370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394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Initial Motivation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1BBCA8F-F476-4BCA-A26A-1AFD0C331C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5" r="12005"/>
          <a:stretch/>
        </p:blipFill>
        <p:spPr bwMode="auto">
          <a:xfrm>
            <a:off x="4633181" y="1687471"/>
            <a:ext cx="2891354" cy="2891354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kevin bacon&quot;">
            <a:extLst>
              <a:ext uri="{FF2B5EF4-FFF2-40B4-BE49-F238E27FC236}">
                <a16:creationId xmlns:a16="http://schemas.microsoft.com/office/drawing/2014/main" id="{425E035E-3BDD-4CCC-B9CD-08E7122FAA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2" r="26892"/>
          <a:stretch/>
        </p:blipFill>
        <p:spPr bwMode="auto">
          <a:xfrm>
            <a:off x="8494399" y="2290618"/>
            <a:ext cx="2468995" cy="246899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winnie cooper&quot;">
            <a:extLst>
              <a:ext uri="{FF2B5EF4-FFF2-40B4-BE49-F238E27FC236}">
                <a16:creationId xmlns:a16="http://schemas.microsoft.com/office/drawing/2014/main" id="{91785C7D-0465-43DA-9214-130B4E7342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9" b="28371"/>
          <a:stretch/>
        </p:blipFill>
        <p:spPr bwMode="auto">
          <a:xfrm>
            <a:off x="5216306" y="4759613"/>
            <a:ext cx="1759388" cy="1759388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88E88E-2927-498A-B8A1-88067D022A9B}"/>
              </a:ext>
            </a:extLst>
          </p:cNvPr>
          <p:cNvSpPr txBox="1"/>
          <p:nvPr/>
        </p:nvSpPr>
        <p:spPr>
          <a:xfrm>
            <a:off x="452581" y="1317657"/>
            <a:ext cx="25681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accent5">
                    <a:lumMod val="50000"/>
                  </a:schemeClr>
                </a:solidFill>
              </a:rPr>
              <a:t>Erdos number</a:t>
            </a:r>
            <a:endParaRPr lang="en-US" sz="3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3A649-4CDC-488D-9930-01466CC19088}"/>
              </a:ext>
            </a:extLst>
          </p:cNvPr>
          <p:cNvSpPr txBox="1"/>
          <p:nvPr/>
        </p:nvSpPr>
        <p:spPr>
          <a:xfrm>
            <a:off x="8081818" y="1317657"/>
            <a:ext cx="26657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accent5">
                    <a:lumMod val="50000"/>
                  </a:schemeClr>
                </a:solidFill>
              </a:rPr>
              <a:t>Bacon number</a:t>
            </a:r>
            <a:endParaRPr lang="en-US" sz="3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81A88E-CBFB-47E1-83D0-A2AB8DA45C4F}"/>
              </a:ext>
            </a:extLst>
          </p:cNvPr>
          <p:cNvCxnSpPr>
            <a:cxnSpLocks/>
            <a:stCxn id="3076" idx="6"/>
            <a:endCxn id="3074" idx="3"/>
          </p:cNvCxnSpPr>
          <p:nvPr/>
        </p:nvCxnSpPr>
        <p:spPr>
          <a:xfrm flipV="1">
            <a:off x="6975694" y="4398037"/>
            <a:ext cx="1880281" cy="124127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392E15-2F28-427E-A622-8949ECAE20A4}"/>
              </a:ext>
            </a:extLst>
          </p:cNvPr>
          <p:cNvCxnSpPr>
            <a:cxnSpLocks/>
            <a:stCxn id="3076" idx="2"/>
            <a:endCxn id="3078" idx="5"/>
          </p:cNvCxnSpPr>
          <p:nvPr/>
        </p:nvCxnSpPr>
        <p:spPr>
          <a:xfrm flipH="1" flipV="1">
            <a:off x="3010359" y="4419073"/>
            <a:ext cx="2205947" cy="122023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0CB8BF-F642-4E39-B00E-78DCDC28B025}"/>
              </a:ext>
            </a:extLst>
          </p:cNvPr>
          <p:cNvSpPr txBox="1"/>
          <p:nvPr/>
        </p:nvSpPr>
        <p:spPr>
          <a:xfrm>
            <a:off x="4350327" y="48746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bg2">
                    <a:lumMod val="25000"/>
                  </a:schemeClr>
                </a:solidFill>
              </a:rPr>
              <a:t>4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B59EFA-DA85-498C-B5AE-64CFCBFE66F1}"/>
              </a:ext>
            </a:extLst>
          </p:cNvPr>
          <p:cNvSpPr txBox="1"/>
          <p:nvPr/>
        </p:nvSpPr>
        <p:spPr>
          <a:xfrm>
            <a:off x="7340618" y="487980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2">
                    <a:lumMod val="25000"/>
                  </a:schemeClr>
                </a:solidFill>
              </a:rPr>
              <a:t>2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C92E9C1-318A-44B6-8B2B-8130BCEE50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" t="738" r="-931" b="58428"/>
          <a:stretch/>
        </p:blipFill>
        <p:spPr bwMode="auto">
          <a:xfrm>
            <a:off x="620111" y="2028825"/>
            <a:ext cx="2800350" cy="280035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DC054E7-6F68-4B8F-BF1F-B7AB50F231AB}"/>
              </a:ext>
            </a:extLst>
          </p:cNvPr>
          <p:cNvSpPr txBox="1"/>
          <p:nvPr/>
        </p:nvSpPr>
        <p:spPr>
          <a:xfrm>
            <a:off x="5244083" y="6488668"/>
            <a:ext cx="169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>
                <a:solidFill>
                  <a:schemeClr val="bg2">
                    <a:lumMod val="50000"/>
                  </a:schemeClr>
                </a:solidFill>
              </a:rPr>
              <a:t>Danika</a:t>
            </a:r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MX" dirty="0" err="1">
                <a:solidFill>
                  <a:schemeClr val="bg2">
                    <a:lumMod val="50000"/>
                  </a:schemeClr>
                </a:solidFill>
              </a:rPr>
              <a:t>McKellar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7" grpId="0"/>
      <p:bldP spid="20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Initial Motivation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8</a:t>
            </a:fld>
            <a:endParaRPr lang="en-US"/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4700509-A019-435E-80ED-BB1662C39685}"/>
              </a:ext>
            </a:extLst>
          </p:cNvPr>
          <p:cNvSpPr txBox="1"/>
          <p:nvPr/>
        </p:nvSpPr>
        <p:spPr>
          <a:xfrm>
            <a:off x="628996" y="1323571"/>
            <a:ext cx="4229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accent5">
                    <a:lumMod val="50000"/>
                  </a:schemeClr>
                </a:solidFill>
              </a:rPr>
              <a:t>Six degrees of separation</a:t>
            </a:r>
            <a:endParaRPr lang="en-US" sz="3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9B72E5C-C8CB-4AFE-863E-AD176CEA322B}"/>
              </a:ext>
            </a:extLst>
          </p:cNvPr>
          <p:cNvGrpSpPr/>
          <p:nvPr/>
        </p:nvGrpSpPr>
        <p:grpSpPr>
          <a:xfrm>
            <a:off x="93758" y="4538465"/>
            <a:ext cx="11834349" cy="1721359"/>
            <a:chOff x="93758" y="4538465"/>
            <a:chExt cx="11834349" cy="1721359"/>
          </a:xfrm>
        </p:grpSpPr>
        <p:pic>
          <p:nvPicPr>
            <p:cNvPr id="1028" name="Picture 4" descr="Image result for salinas de gortari">
              <a:extLst>
                <a:ext uri="{FF2B5EF4-FFF2-40B4-BE49-F238E27FC236}">
                  <a16:creationId xmlns:a16="http://schemas.microsoft.com/office/drawing/2014/main" id="{F4058A0F-E515-4BF0-A70B-92027FC070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587"/>
            <a:stretch/>
          </p:blipFill>
          <p:spPr bwMode="auto">
            <a:xfrm>
              <a:off x="10125197" y="4538465"/>
              <a:ext cx="1802910" cy="1721359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F7DAC88-7AB6-4393-B0DF-667EB0F28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013" r="11013"/>
            <a:stretch/>
          </p:blipFill>
          <p:spPr>
            <a:xfrm>
              <a:off x="93758" y="4538465"/>
              <a:ext cx="1721359" cy="1721359"/>
            </a:xfrm>
            <a:prstGeom prst="flowChartConnector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3082879-B4B9-494F-9DA0-B0D85AE89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1240" y="4824302"/>
              <a:ext cx="1216921" cy="1140778"/>
            </a:xfrm>
            <a:prstGeom prst="flowChartConnector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0DBE3ED-8103-4D5B-B162-F08B48E8E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5880" y="4824302"/>
              <a:ext cx="1216921" cy="1140778"/>
            </a:xfrm>
            <a:prstGeom prst="flowChartConnector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A362FF-D145-4223-897D-0F81274A4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98560" y="4824302"/>
              <a:ext cx="1216921" cy="1140778"/>
            </a:xfrm>
            <a:prstGeom prst="flowChartConnector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4129A5-1344-4744-8F58-6E49CBFD6C8B}"/>
                </a:ext>
              </a:extLst>
            </p:cNvPr>
            <p:cNvCxnSpPr>
              <a:cxnSpLocks/>
              <a:stCxn id="7" idx="6"/>
              <a:endCxn id="12" idx="2"/>
            </p:cNvCxnSpPr>
            <p:nvPr/>
          </p:nvCxnSpPr>
          <p:spPr>
            <a:xfrm flipV="1">
              <a:off x="1815117" y="5394691"/>
              <a:ext cx="386123" cy="4454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CAE802E-3A3F-4CEB-B72F-A2E1D8D46314}"/>
                </a:ext>
              </a:extLst>
            </p:cNvPr>
            <p:cNvCxnSpPr>
              <a:cxnSpLocks/>
              <a:stCxn id="12" idx="6"/>
              <a:endCxn id="16" idx="2"/>
            </p:cNvCxnSpPr>
            <p:nvPr/>
          </p:nvCxnSpPr>
          <p:spPr>
            <a:xfrm>
              <a:off x="3418161" y="5394691"/>
              <a:ext cx="380399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4A757C-FB0F-4D47-8CAD-ED04D1ECD1DF}"/>
                </a:ext>
              </a:extLst>
            </p:cNvPr>
            <p:cNvCxnSpPr>
              <a:cxnSpLocks/>
              <a:stCxn id="16" idx="6"/>
              <a:endCxn id="15" idx="2"/>
            </p:cNvCxnSpPr>
            <p:nvPr/>
          </p:nvCxnSpPr>
          <p:spPr>
            <a:xfrm>
              <a:off x="5015481" y="5394691"/>
              <a:ext cx="380399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FBDC857-8EE4-45EB-AE05-59C0D409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65776" y="4824302"/>
              <a:ext cx="1216921" cy="1140778"/>
            </a:xfrm>
            <a:prstGeom prst="flowChartConnector">
              <a:avLst/>
            </a:prstGeom>
          </p:spPr>
        </p:pic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799025F-45C7-4C2A-AD77-7D489304AF1E}"/>
                </a:ext>
              </a:extLst>
            </p:cNvPr>
            <p:cNvCxnSpPr>
              <a:cxnSpLocks/>
              <a:stCxn id="15" idx="6"/>
              <a:endCxn id="45" idx="2"/>
            </p:cNvCxnSpPr>
            <p:nvPr/>
          </p:nvCxnSpPr>
          <p:spPr>
            <a:xfrm>
              <a:off x="6612801" y="5394691"/>
              <a:ext cx="35297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BA6DD55-3876-4577-8EE0-12A659471C3D}"/>
                </a:ext>
              </a:extLst>
            </p:cNvPr>
            <p:cNvCxnSpPr>
              <a:cxnSpLocks/>
              <a:stCxn id="45" idx="6"/>
            </p:cNvCxnSpPr>
            <p:nvPr/>
          </p:nvCxnSpPr>
          <p:spPr>
            <a:xfrm>
              <a:off x="8182697" y="5394691"/>
              <a:ext cx="380399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B4A65B6-8541-4C21-82D1-5DF1A8317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84277" y="4824302"/>
              <a:ext cx="1216921" cy="1140778"/>
            </a:xfrm>
            <a:prstGeom prst="flowChartConnector">
              <a:avLst/>
            </a:prstGeom>
          </p:spPr>
        </p:pic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D59A87D-A5B7-475F-817F-7A2290B2B8B8}"/>
                </a:ext>
              </a:extLst>
            </p:cNvPr>
            <p:cNvCxnSpPr>
              <a:cxnSpLocks/>
            </p:cNvCxnSpPr>
            <p:nvPr/>
          </p:nvCxnSpPr>
          <p:spPr>
            <a:xfrm>
              <a:off x="9801198" y="5394691"/>
              <a:ext cx="380399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00" name="Picture 4">
            <a:extLst>
              <a:ext uri="{FF2B5EF4-FFF2-40B4-BE49-F238E27FC236}">
                <a16:creationId xmlns:a16="http://schemas.microsoft.com/office/drawing/2014/main" id="{20036E6D-FFF2-478B-BC7F-011DC6282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972" y="1982124"/>
            <a:ext cx="1880203" cy="2375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A21F8A-9B26-4E2D-90C4-112DD72D2620}"/>
              </a:ext>
            </a:extLst>
          </p:cNvPr>
          <p:cNvSpPr txBox="1"/>
          <p:nvPr/>
        </p:nvSpPr>
        <p:spPr>
          <a:xfrm>
            <a:off x="3373052" y="4322589"/>
            <a:ext cx="2191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Frigyes </a:t>
            </a:r>
            <a:r>
              <a:rPr lang="en-US" dirty="0" err="1"/>
              <a:t>Karinthy</a:t>
            </a:r>
            <a:r>
              <a:rPr lang="en-US" dirty="0"/>
              <a:t> 1929</a:t>
            </a:r>
          </a:p>
        </p:txBody>
      </p:sp>
      <p:pic>
        <p:nvPicPr>
          <p:cNvPr id="4102" name="Picture 6" descr="Image result for six degrees of separation&quot;">
            <a:extLst>
              <a:ext uri="{FF2B5EF4-FFF2-40B4-BE49-F238E27FC236}">
                <a16:creationId xmlns:a16="http://schemas.microsoft.com/office/drawing/2014/main" id="{2B41E95D-536B-4F97-97BD-26505EC8A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485" y="1499861"/>
            <a:ext cx="4068419" cy="33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408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20E457-C61A-4DFB-8D2E-F24147FBC1CC}"/>
              </a:ext>
            </a:extLst>
          </p:cNvPr>
          <p:cNvSpPr txBox="1">
            <a:spLocks/>
          </p:cNvSpPr>
          <p:nvPr/>
        </p:nvSpPr>
        <p:spPr>
          <a:xfrm>
            <a:off x="0" y="-12357"/>
            <a:ext cx="12192000" cy="941829"/>
          </a:xfrm>
          <a:prstGeom prst="rect">
            <a:avLst/>
          </a:prstGeom>
          <a:solidFill>
            <a:srgbClr val="000053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Initial Motivation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50DD3-AB4C-472F-87CB-AA56E355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0632-69A4-4CE9-BD5E-CBE041F059D6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7E633-3E37-4FC9-8D11-C2743FA93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337" y="1437767"/>
            <a:ext cx="2240474" cy="5029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8D16668-5AEE-47D0-AFAD-E128749C0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760" y="2123611"/>
            <a:ext cx="8503920" cy="3669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797F9D-3749-47C2-8B55-C6C7A9A43C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65" y="3810705"/>
            <a:ext cx="4345126" cy="221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0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6002</TotalTime>
  <Words>642</Words>
  <Application>Microsoft Macintosh PowerPoint</Application>
  <PresentationFormat>Widescreen</PresentationFormat>
  <Paragraphs>86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Narrow</vt:lpstr>
      <vt:lpstr>Arial Nova</vt:lpstr>
      <vt:lpstr>Calibri</vt:lpstr>
      <vt:lpstr>Calibri Light</vt:lpstr>
      <vt:lpstr>Consolas</vt:lpstr>
      <vt:lpstr>Wingdings</vt:lpstr>
      <vt:lpstr>Office Theme</vt:lpstr>
      <vt:lpstr>Office Theme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Network Analysis</dc:title>
  <dc:creator>Pablo Gomez</dc:creator>
  <cp:lastModifiedBy>Jose Pablo Gomez Vazquez</cp:lastModifiedBy>
  <cp:revision>113</cp:revision>
  <dcterms:created xsi:type="dcterms:W3CDTF">2019-07-24T17:59:20Z</dcterms:created>
  <dcterms:modified xsi:type="dcterms:W3CDTF">2022-05-01T21:03:28Z</dcterms:modified>
</cp:coreProperties>
</file>